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68" r:id="rId2"/>
    <p:sldMasterId id="2147483786" r:id="rId3"/>
  </p:sldMasterIdLst>
  <p:sldIdLst>
    <p:sldId id="264" r:id="rId4"/>
    <p:sldId id="256" r:id="rId5"/>
    <p:sldId id="266" r:id="rId6"/>
    <p:sldId id="257" r:id="rId7"/>
    <p:sldId id="258" r:id="rId8"/>
    <p:sldId id="259" r:id="rId9"/>
    <p:sldId id="261" r:id="rId10"/>
    <p:sldId id="262" r:id="rId11"/>
    <p:sldId id="260" r:id="rId12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  <a:srgbClr val="FFCC66"/>
    <a:srgbClr val="FF6600"/>
    <a:srgbClr val="FF9933"/>
    <a:srgbClr val="FF7C80"/>
    <a:srgbClr val="893BC3"/>
    <a:srgbClr val="7030FF"/>
    <a:srgbClr val="3366FF"/>
    <a:srgbClr val="99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12" autoAdjust="0"/>
  </p:normalViewPr>
  <p:slideViewPr>
    <p:cSldViewPr>
      <p:cViewPr varScale="1">
        <p:scale>
          <a:sx n="87" d="100"/>
          <a:sy n="87" d="100"/>
        </p:scale>
        <p:origin x="-14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020" y="1769541"/>
            <a:ext cx="7080026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020" y="3598339"/>
            <a:ext cx="7080026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17616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ate-V2-SD-pano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3995" y="540085"/>
            <a:ext cx="7656010" cy="38343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54" y="4565255"/>
            <a:ext cx="7766495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26217" y="695010"/>
            <a:ext cx="7285600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5108728"/>
            <a:ext cx="776532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82336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608437"/>
            <a:ext cx="776532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295180"/>
            <a:ext cx="7765322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4362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609600"/>
            <a:ext cx="6977064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3"/>
            <a:ext cx="6564224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4304353"/>
            <a:ext cx="7765322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1" name="TextBox 10"/>
          <p:cNvSpPr txBox="1"/>
          <p:nvPr/>
        </p:nvSpPr>
        <p:spPr>
          <a:xfrm>
            <a:off x="627459" y="87391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28359" y="2933245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25641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2126943"/>
            <a:ext cx="7765322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9" y="4650556"/>
            <a:ext cx="776414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20913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46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4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5033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76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4929" y="1885950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4929" y="2571750"/>
            <a:ext cx="2475738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69281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late-V2-S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9239" y="1826045"/>
            <a:ext cx="2529046" cy="1833558"/>
          </a:xfrm>
          <a:prstGeom prst="rect">
            <a:avLst/>
          </a:prstGeom>
        </p:spPr>
      </p:pic>
      <p:pic>
        <p:nvPicPr>
          <p:cNvPr id="28" name="Picture 27" descr="Slate-V2-S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3813" y="1826045"/>
            <a:ext cx="2529046" cy="1833558"/>
          </a:xfrm>
          <a:prstGeom prst="rect">
            <a:avLst/>
          </a:prstGeom>
        </p:spPr>
      </p:pic>
      <p:pic>
        <p:nvPicPr>
          <p:cNvPr id="29" name="Picture 28" descr="Slate-V2-SD-3col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1715" y="1826045"/>
            <a:ext cx="2529046" cy="1833558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46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763577" y="1938918"/>
            <a:ext cx="2319276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46" y="4480369"/>
            <a:ext cx="2475738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91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09307" y="1939094"/>
            <a:ext cx="2319276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75" y="4480368"/>
            <a:ext cx="2476753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5023" y="3904106"/>
            <a:ext cx="2475738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056774" y="1934432"/>
            <a:ext cx="2319276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4929" y="4480366"/>
            <a:ext cx="2475738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361526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285137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7302" y="609600"/>
            <a:ext cx="1713365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347" y="609600"/>
            <a:ext cx="5937654" cy="5181601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4659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7" name="Picture 6" descr="SD-PanelTitle-V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9"/>
            <a:stretch/>
          </p:blipFill>
          <p:spPr>
            <a:xfrm rot="5400000">
              <a:off x="3739196" y="525780"/>
              <a:ext cx="1664208" cy="612648"/>
            </a:xfrm>
            <a:prstGeom prst="rect">
              <a:avLst/>
            </a:prstGeom>
          </p:spPr>
        </p:pic>
        <p:pic>
          <p:nvPicPr>
            <p:cNvPr id="14" name="Picture 13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9"/>
            <a:stretch/>
          </p:blipFill>
          <p:spPr>
            <a:xfrm rot="5400000">
              <a:off x="3739196" y="5719572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54644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6" y="2354670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42205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506477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525037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372029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2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993211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108168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669920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467657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0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6609202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420784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047323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1979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1761068"/>
            <a:ext cx="7192913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589879"/>
            <a:ext cx="7192913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064786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652012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0051378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653371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554176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353411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 useBgFill="1">
        <p:nvSpPr>
          <p:cNvPr id="13" name="Freeform 12"/>
          <p:cNvSpPr/>
          <p:nvPr/>
        </p:nvSpPr>
        <p:spPr>
          <a:xfrm>
            <a:off x="-8467" y="-16933"/>
            <a:ext cx="8754534" cy="6451600"/>
          </a:xfrm>
          <a:custGeom>
            <a:avLst/>
            <a:gdLst/>
            <a:ahLst/>
            <a:cxnLst/>
            <a:rect l="l" t="t" r="r" b="b"/>
            <a:pathLst>
              <a:path w="8754534" h="6451600">
                <a:moveTo>
                  <a:pt x="8373534" y="0"/>
                </a:moveTo>
                <a:lnTo>
                  <a:pt x="8754534" y="5994400"/>
                </a:lnTo>
                <a:lnTo>
                  <a:pt x="0" y="6451600"/>
                </a:lnTo>
                <a:lnTo>
                  <a:pt x="0" y="0"/>
                </a:lnTo>
                <a:lnTo>
                  <a:pt x="8373534" y="0"/>
                </a:lnTo>
                <a:close/>
              </a:path>
            </a:pathLst>
          </a:custGeom>
          <a:ln>
            <a:noFill/>
          </a:ln>
          <a:effectLst>
            <a:outerShdw blurRad="98425" dist="76200" dir="4380000" algn="tl" rotWithShape="0">
              <a:srgbClr val="000000">
                <a:alpha val="68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Freeform 22"/>
          <p:cNvSpPr/>
          <p:nvPr/>
        </p:nvSpPr>
        <p:spPr>
          <a:xfrm>
            <a:off x="-10379" y="4445000"/>
            <a:ext cx="8464695" cy="1715811"/>
          </a:xfrm>
          <a:custGeom>
            <a:avLst/>
            <a:gdLst/>
            <a:ahLst/>
            <a:cxnLst/>
            <a:rect l="l" t="t" r="r" b="b"/>
            <a:pathLst>
              <a:path w="8428428" h="1878553">
                <a:moveTo>
                  <a:pt x="0" y="438229"/>
                </a:moveTo>
                <a:lnTo>
                  <a:pt x="8343246" y="0"/>
                </a:lnTo>
                <a:lnTo>
                  <a:pt x="8428428" y="1424838"/>
                </a:lnTo>
                <a:lnTo>
                  <a:pt x="7515" y="1878553"/>
                </a:lnTo>
                <a:lnTo>
                  <a:pt x="0" y="438229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-2864" y="0"/>
            <a:ext cx="5811235" cy="321615"/>
          </a:xfrm>
          <a:custGeom>
            <a:avLst/>
            <a:gdLst/>
            <a:ahLst/>
            <a:cxnLst/>
            <a:rect l="l" t="t" r="r" b="b"/>
            <a:pathLst>
              <a:path w="5811235" h="321615">
                <a:moveTo>
                  <a:pt x="0" y="0"/>
                </a:moveTo>
                <a:lnTo>
                  <a:pt x="5811235" y="0"/>
                </a:lnTo>
                <a:lnTo>
                  <a:pt x="1" y="321615"/>
                </a:lnTo>
                <a:cubicBezTo>
                  <a:pt x="1" y="214410"/>
                  <a:pt x="0" y="107205"/>
                  <a:pt x="0" y="0"/>
                </a:cubicBez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Freeform 29"/>
          <p:cNvSpPr/>
          <p:nvPr/>
        </p:nvSpPr>
        <p:spPr>
          <a:xfrm rot="21420000">
            <a:off x="-170768" y="213023"/>
            <a:ext cx="8480534" cy="5746008"/>
          </a:xfrm>
          <a:custGeom>
            <a:avLst/>
            <a:gdLst/>
            <a:ahLst/>
            <a:cxnLst/>
            <a:rect l="l" t="t" r="r" b="b"/>
            <a:pathLst>
              <a:path w="11307378" h="5746008">
                <a:moveTo>
                  <a:pt x="11270997" y="0"/>
                </a:moveTo>
                <a:lnTo>
                  <a:pt x="11307378" y="5746008"/>
                </a:lnTo>
                <a:lnTo>
                  <a:pt x="1" y="5743137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451416" y="668338"/>
            <a:ext cx="7533524" cy="2766528"/>
          </a:xfrm>
        </p:spPr>
        <p:txBody>
          <a:bodyPr anchor="b">
            <a:normAutofit/>
          </a:bodyPr>
          <a:lstStyle>
            <a:lvl1pPr algn="r"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554462" y="3446830"/>
            <a:ext cx="7512060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3669071" y="4714242"/>
            <a:ext cx="4607740" cy="942356"/>
          </a:xfrm>
        </p:spPr>
        <p:txBody>
          <a:bodyPr/>
          <a:lstStyle>
            <a:lvl1pPr algn="ctr">
              <a:defRPr sz="42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12134" y="4954635"/>
            <a:ext cx="2987069" cy="918361"/>
          </a:xfrm>
        </p:spPr>
        <p:txBody>
          <a:bodyPr vert="horz" lIns="91440" tIns="45720" rIns="91440" bIns="45720" rtlCol="0" anchor="ctr"/>
          <a:lstStyle>
            <a:lvl1pPr algn="r">
              <a:defRPr lang="en-US" sz="4200" dirty="0"/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7401518" y="3819948"/>
            <a:ext cx="680390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3" name="5-Point Star 32"/>
          <p:cNvSpPr/>
          <p:nvPr/>
        </p:nvSpPr>
        <p:spPr>
          <a:xfrm rot="21420000">
            <a:off x="3121951" y="5057183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xmlns="" val="22638241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1" y="2063396"/>
            <a:ext cx="7796030" cy="331118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670650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3742267"/>
            <a:ext cx="7796030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625122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7662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514350" y="2063396"/>
            <a:ext cx="3816536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495478" y="2063396"/>
            <a:ext cx="3814904" cy="3311189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5444918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7796030" cy="11581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569" y="2063396"/>
            <a:ext cx="3591317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514352" y="2861733"/>
            <a:ext cx="3816534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5340" y="2063396"/>
            <a:ext cx="359667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495477" y="2861733"/>
            <a:ext cx="3816535" cy="2512852"/>
          </a:xfrm>
        </p:spPr>
        <p:txBody>
          <a:bodyPr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2107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347" y="1732449"/>
            <a:ext cx="3795373" cy="405875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2169" y="1732450"/>
            <a:ext cx="3798499" cy="4058751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7353292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465959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93770476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232" y="685800"/>
            <a:ext cx="3095145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784600" y="685801"/>
            <a:ext cx="4525781" cy="468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232" y="2709053"/>
            <a:ext cx="3095146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667716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0"/>
            <a:ext cx="440817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7740" y="1"/>
            <a:ext cx="3162641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2709053"/>
            <a:ext cx="440817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305005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106333"/>
            <a:ext cx="7796031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4351" y="685800"/>
            <a:ext cx="7794385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702923"/>
            <a:ext cx="7796046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094958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77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35" y="4106333"/>
            <a:ext cx="7796047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6700971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99" y="685800"/>
            <a:ext cx="7143765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162698" y="3610032"/>
            <a:ext cx="6500967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106334"/>
            <a:ext cx="779766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TextBox 9"/>
          <p:cNvSpPr txBox="1"/>
          <p:nvPr/>
        </p:nvSpPr>
        <p:spPr>
          <a:xfrm>
            <a:off x="404280" y="887850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97147" y="2906482"/>
            <a:ext cx="4572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33215018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1" y="1723855"/>
            <a:ext cx="7796030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14351" y="4247468"/>
            <a:ext cx="7796030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628283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6030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514352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514352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5967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175966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7785" y="206339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27785" y="2639658"/>
            <a:ext cx="2482596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1359357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518880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514335" y="2063396"/>
            <a:ext cx="2482596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518880" y="4389288"/>
            <a:ext cx="2482596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7805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176999" y="2063396"/>
            <a:ext cx="2482596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176998" y="4389286"/>
            <a:ext cx="2483655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26708" y="3813025"/>
            <a:ext cx="24825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26614" y="2063394"/>
            <a:ext cx="2482596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26614" y="4389284"/>
            <a:ext cx="2482596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08230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late-V2-S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345" y="1770323"/>
            <a:ext cx="3787423" cy="4112953"/>
          </a:xfrm>
          <a:prstGeom prst="rect">
            <a:avLst/>
          </a:prstGeom>
        </p:spPr>
      </p:pic>
      <p:pic>
        <p:nvPicPr>
          <p:cNvPr id="14" name="Picture 13" descr="Slate-V2-SD-comp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63245" y="1770323"/>
            <a:ext cx="3787423" cy="41129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404" y="1835254"/>
            <a:ext cx="3657258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4404" y="2380138"/>
            <a:ext cx="365725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1225" y="1835255"/>
            <a:ext cx="3671498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1225" y="2380138"/>
            <a:ext cx="3671498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3396204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2063396"/>
            <a:ext cx="7796030" cy="331119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7271264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11896" y="685801"/>
            <a:ext cx="1698485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514351" y="685801"/>
            <a:ext cx="5928323" cy="4688785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55899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07534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01437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600"/>
            <a:ext cx="2780167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609600"/>
            <a:ext cx="4808943" cy="518160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1518"/>
            <a:ext cx="2780167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3033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ate-V2-SD-vertPhotoInse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4987" y="609923"/>
            <a:ext cx="3428146" cy="52054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7" y="609923"/>
            <a:ext cx="3924676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976728" y="743989"/>
            <a:ext cx="3165375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7" y="2439261"/>
            <a:ext cx="3924676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48764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14.jpeg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46" y="609600"/>
            <a:ext cx="776532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46" y="1732450"/>
            <a:ext cx="776532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2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47" y="5883276"/>
            <a:ext cx="500464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651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111198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44000" cy="6858001"/>
            <a:chOff x="0" y="0"/>
            <a:chExt cx="9144000" cy="6858001"/>
          </a:xfrm>
        </p:grpSpPr>
        <p:pic>
          <p:nvPicPr>
            <p:cNvPr id="8" name="Picture 7" descr="SD-PanelContent-V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" r="14240"/>
            <a:stretch/>
          </p:blipFill>
          <p:spPr>
            <a:xfrm rot="5400000">
              <a:off x="4221675" y="39689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" r="14240"/>
            <a:stretch/>
          </p:blipFill>
          <p:spPr>
            <a:xfrm rot="5400000">
              <a:off x="4221675" y="6211888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27303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  <p:sldLayoutId id="2147483783" r:id="rId15"/>
    <p:sldLayoutId id="2147483784" r:id="rId16"/>
    <p:sldLayoutId id="214748378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rickwork-SD-R1acrop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19048" y="1"/>
            <a:ext cx="9004013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4351" y="685801"/>
            <a:ext cx="779766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4351" y="2063396"/>
            <a:ext cx="7797662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73562" y="5757334"/>
            <a:ext cx="283845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4FA7460-9E32-4F0A-A56F-B1D0A93A80F8}" type="datetimeFigureOut">
              <a:rPr lang="th-TH" smtClean="0"/>
              <a:pPr/>
              <a:t>13/11/56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4351" y="5757334"/>
            <a:ext cx="412478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715341" y="5757334"/>
            <a:ext cx="68039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BD92FB7-62CC-4416-B1CB-66FC868E81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13926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Relationship Id="rId5" Type="http://schemas.microsoft.com/office/2007/relationships/hdphoto" Target="../media/hdphoto3.wdp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539" y="764704"/>
            <a:ext cx="8424936" cy="1296144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Impact of Legalized Abortion on Crime</a:t>
            </a:r>
            <a:endParaRPr lang="en-US" sz="48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346" y="2636912"/>
            <a:ext cx="7765322" cy="3226297"/>
          </a:xfrm>
        </p:spPr>
        <p:txBody>
          <a:bodyPr>
            <a:noAutofit/>
          </a:bodyPr>
          <a:lstStyle/>
          <a:p>
            <a:pPr marL="36900" indent="0" algn="ctr">
              <a:buNone/>
            </a:pPr>
            <a:r>
              <a:rPr lang="en-US" sz="3200" b="1" dirty="0" smtClean="0"/>
              <a:t>Authors</a:t>
            </a:r>
          </a:p>
          <a:p>
            <a:pPr marL="36900" indent="0" algn="ctr">
              <a:buNone/>
            </a:pPr>
            <a:r>
              <a:rPr lang="en-US" sz="3200" dirty="0" smtClean="0"/>
              <a:t> John J. Donohue III and Steven D. Levitt </a:t>
            </a:r>
          </a:p>
          <a:p>
            <a:pPr marL="36900" indent="0" algn="ctr">
              <a:buNone/>
            </a:pPr>
            <a:endParaRPr lang="en-US" dirty="0" smtClean="0"/>
          </a:p>
          <a:p>
            <a:pPr marL="36900" indent="0" algn="ctr">
              <a:buNone/>
            </a:pPr>
            <a:r>
              <a:rPr lang="en-US" sz="3200" b="1" dirty="0" smtClean="0"/>
              <a:t>Speaker</a:t>
            </a:r>
          </a:p>
          <a:p>
            <a:pPr marL="36900" indent="0" algn="ctr">
              <a:buNone/>
            </a:pPr>
            <a:r>
              <a:rPr lang="en-US" sz="3200" dirty="0" smtClean="0"/>
              <a:t>Kantika Lohawiboonkij (</a:t>
            </a:r>
            <a:r>
              <a:rPr lang="en-US" sz="3200" dirty="0" err="1" smtClean="0"/>
              <a:t>Amm</a:t>
            </a:r>
            <a:r>
              <a:rPr lang="en-US" sz="3200" dirty="0" smtClean="0"/>
              <a:t>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19563997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5536" y="404665"/>
            <a:ext cx="8352928" cy="1728192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Impact of Legalized Abortion on Crime</a:t>
            </a:r>
            <a:endParaRPr lang="th-TH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396108"/>
            <a:ext cx="6400800" cy="16337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IS IT TRUE?</a:t>
            </a:r>
            <a:endParaRPr lang="th-TH" sz="3600" dirty="0"/>
          </a:p>
        </p:txBody>
      </p:sp>
      <p:pic>
        <p:nvPicPr>
          <p:cNvPr id="15362" name="Picture 2" descr="http://www.mindfiesta.com/images/article/The_Ways_I_Could_Curb_Crime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539301"/>
            <a:ext cx="3583682" cy="3107241"/>
          </a:xfrm>
          <a:prstGeom prst="rect">
            <a:avLst/>
          </a:prstGeom>
          <a:noFill/>
        </p:spPr>
      </p:pic>
      <p:pic>
        <p:nvPicPr>
          <p:cNvPr id="15368" name="Picture 8" descr="http://blogs.villagevoice.com/runninscared/Property_crim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212976"/>
            <a:ext cx="3798784" cy="3645024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48680"/>
            <a:ext cx="6552728" cy="97045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C000"/>
                </a:solidFill>
              </a:rPr>
              <a:t>Other factors?</a:t>
            </a:r>
            <a:endParaRPr lang="en-US" sz="54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916832"/>
            <a:ext cx="7765322" cy="4058751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3600" dirty="0" smtClean="0"/>
              <a:t>Number of police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/>
              <a:t>Scale of imprisonment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/>
              <a:t>Victim precautions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/>
              <a:t>Police strategies</a:t>
            </a:r>
          </a:p>
          <a:p>
            <a:pPr>
              <a:buFont typeface="Wingdings" pitchFamily="2" charset="2"/>
              <a:buChar char="Ø"/>
            </a:pPr>
            <a:r>
              <a:rPr lang="en-US" sz="3600" dirty="0" smtClean="0"/>
              <a:t>Strong </a:t>
            </a:r>
            <a:r>
              <a:rPr lang="en-US" sz="3600" dirty="0" smtClean="0"/>
              <a:t>e</a:t>
            </a:r>
            <a:r>
              <a:rPr lang="en-US" sz="3600" dirty="0" smtClean="0"/>
              <a:t>conomy</a:t>
            </a:r>
            <a:endParaRPr lang="en-US" sz="3600" dirty="0"/>
          </a:p>
        </p:txBody>
      </p:sp>
      <p:pic>
        <p:nvPicPr>
          <p:cNvPr id="1027" name="Picture 3" descr="http://farm6.staticflickr.com/5140/5452917150_8ee991ddc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3861048"/>
            <a:ext cx="3995936" cy="2996952"/>
          </a:xfrm>
          <a:prstGeom prst="rect">
            <a:avLst/>
          </a:prstGeom>
          <a:noFill/>
        </p:spPr>
      </p:pic>
      <p:pic>
        <p:nvPicPr>
          <p:cNvPr id="1029" name="Picture 5" descr="http://3000newswire.blogs.com/.a/6a00d83452e85869e2017eea93347f970d-p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340768"/>
            <a:ext cx="1905000" cy="21812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25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thecompleteuniversityguide.co.uk/media/146464/crim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100000" l="0" r="100000">
                        <a14:foregroundMark x1="47000" y1="27200" x2="47000" y2="27200"/>
                        <a14:foregroundMark x1="49667" y1="36000" x2="49667" y2="36000"/>
                        <a14:foregroundMark x1="55333" y1="31200" x2="55333" y2="31200"/>
                        <a14:foregroundMark x1="56667" y1="65200" x2="56667" y2="65200"/>
                        <a14:foregroundMark x1="62667" y1="65600" x2="62667" y2="656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4812364"/>
            <a:ext cx="2555776" cy="212981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018" y="298310"/>
            <a:ext cx="7765322" cy="970450"/>
          </a:xfrm>
        </p:spPr>
        <p:txBody>
          <a:bodyPr>
            <a:norm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Abortion Rates vs. Crime Rates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79512" y="4249663"/>
            <a:ext cx="2808312" cy="288032"/>
          </a:xfrm>
        </p:spPr>
        <p:txBody>
          <a:bodyPr>
            <a:noAutofit/>
          </a:bodyPr>
          <a:lstStyle/>
          <a:p>
            <a:pPr algn="ctr"/>
            <a:r>
              <a:rPr lang="en-US" sz="1400" b="0" dirty="0" smtClean="0">
                <a:solidFill>
                  <a:srgbClr val="C00000"/>
                </a:solidFill>
              </a:rPr>
              <a:t>Total Abortions during 1973-1989</a:t>
            </a:r>
            <a:endParaRPr lang="th-TH" sz="1400" b="0" dirty="0">
              <a:solidFill>
                <a:srgbClr val="C00000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3"/>
          </p:nvPr>
        </p:nvSpPr>
        <p:spPr>
          <a:xfrm>
            <a:off x="4572000" y="4249663"/>
            <a:ext cx="4257799" cy="288032"/>
          </a:xfrm>
        </p:spPr>
        <p:txBody>
          <a:bodyPr>
            <a:noAutofit/>
          </a:bodyPr>
          <a:lstStyle/>
          <a:p>
            <a:pPr algn="ctr"/>
            <a:r>
              <a:rPr lang="en-US" sz="1400" b="0" dirty="0" smtClean="0">
                <a:solidFill>
                  <a:srgbClr val="C00000"/>
                </a:solidFill>
              </a:rPr>
              <a:t>National Crime Victimization Survey, 1973-1998</a:t>
            </a:r>
            <a:endParaRPr lang="th-TH" sz="1400" b="0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18558" t="21920" r="25514" b="22538"/>
          <a:stretch>
            <a:fillRect/>
          </a:stretch>
        </p:blipFill>
        <p:spPr bwMode="auto">
          <a:xfrm>
            <a:off x="251520" y="1484784"/>
            <a:ext cx="4320480" cy="2681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le 9"/>
          <p:cNvSpPr/>
          <p:nvPr/>
        </p:nvSpPr>
        <p:spPr>
          <a:xfrm>
            <a:off x="1763688" y="5445224"/>
            <a:ext cx="2088232" cy="57606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Cause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364088" y="5445224"/>
            <a:ext cx="2592288" cy="57606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Results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ight Arrow 11"/>
          <p:cNvSpPr/>
          <p:nvPr/>
        </p:nvSpPr>
        <p:spPr>
          <a:xfrm>
            <a:off x="4139952" y="5589240"/>
            <a:ext cx="864096" cy="288032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Rectangle 12"/>
          <p:cNvSpPr/>
          <p:nvPr/>
        </p:nvSpPr>
        <p:spPr>
          <a:xfrm>
            <a:off x="6228184" y="4509120"/>
            <a:ext cx="22921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Annual National Crime Survey</a:t>
            </a:r>
            <a:endParaRPr lang="th-TH" sz="12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3528" y="4509120"/>
            <a:ext cx="223224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Alan </a:t>
            </a:r>
            <a:r>
              <a:rPr lang="en-US" sz="1200" i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Guttmacher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Institute [1992]</a:t>
            </a:r>
            <a:endParaRPr lang="th-TH" sz="120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 l="24632" t="23000" r="34868" b="29480"/>
          <a:stretch>
            <a:fillRect/>
          </a:stretch>
        </p:blipFill>
        <p:spPr bwMode="auto">
          <a:xfrm>
            <a:off x="4716016" y="1484784"/>
            <a:ext cx="37313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8" name="Straight Connector 17"/>
          <p:cNvCxnSpPr/>
          <p:nvPr/>
        </p:nvCxnSpPr>
        <p:spPr>
          <a:xfrm flipV="1">
            <a:off x="7355928" y="1556792"/>
            <a:ext cx="0" cy="23762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ounded Rectangle 18"/>
          <p:cNvSpPr/>
          <p:nvPr/>
        </p:nvSpPr>
        <p:spPr>
          <a:xfrm>
            <a:off x="7104472" y="1412776"/>
            <a:ext cx="504056" cy="144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 smtClean="0"/>
              <a:t>1991</a:t>
            </a:r>
            <a:endParaRPr lang="th-TH" sz="11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3324" y="260648"/>
            <a:ext cx="2575140" cy="1143000"/>
          </a:xfrm>
        </p:spPr>
        <p:txBody>
          <a:bodyPr>
            <a:normAutofit/>
          </a:bodyPr>
          <a:lstStyle/>
          <a:p>
            <a:pPr algn="r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Really?</a:t>
            </a:r>
            <a:endParaRPr lang="th-TH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 Placeholder 4"/>
          <p:cNvSpPr>
            <a:spLocks noGrp="1"/>
          </p:cNvSpPr>
          <p:nvPr>
            <p:ph type="body" idx="1"/>
          </p:nvPr>
        </p:nvSpPr>
        <p:spPr>
          <a:xfrm>
            <a:off x="323528" y="6337895"/>
            <a:ext cx="4041775" cy="351730"/>
          </a:xfrm>
        </p:spPr>
        <p:txBody>
          <a:bodyPr>
            <a:normAutofit/>
          </a:bodyPr>
          <a:lstStyle/>
          <a:p>
            <a:pPr algn="l"/>
            <a:r>
              <a:rPr lang="en-US" sz="1400" b="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FBI’s Uniform Crime Reports</a:t>
            </a:r>
            <a:endParaRPr lang="th-TH" sz="1400" b="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6156176" y="1916832"/>
            <a:ext cx="2664296" cy="40324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dirty="0" smtClean="0">
                <a:solidFill>
                  <a:srgbClr val="7030A0"/>
                </a:solidFill>
              </a:rPr>
              <a:t>Legalizing states</a:t>
            </a:r>
          </a:p>
          <a:p>
            <a:r>
              <a:rPr lang="en-US" dirty="0" smtClean="0">
                <a:solidFill>
                  <a:srgbClr val="893BC3"/>
                </a:solidFill>
              </a:rPr>
              <a:t>Alaska </a:t>
            </a:r>
          </a:p>
          <a:p>
            <a:r>
              <a:rPr lang="en-US" dirty="0" smtClean="0">
                <a:solidFill>
                  <a:srgbClr val="893BC3"/>
                </a:solidFill>
              </a:rPr>
              <a:t>California</a:t>
            </a:r>
          </a:p>
          <a:p>
            <a:r>
              <a:rPr lang="en-US" dirty="0" smtClean="0">
                <a:solidFill>
                  <a:srgbClr val="893BC3"/>
                </a:solidFill>
              </a:rPr>
              <a:t>Hawaii </a:t>
            </a:r>
          </a:p>
          <a:p>
            <a:r>
              <a:rPr lang="en-US" dirty="0" smtClean="0">
                <a:solidFill>
                  <a:srgbClr val="893BC3"/>
                </a:solidFill>
              </a:rPr>
              <a:t>New York</a:t>
            </a:r>
          </a:p>
          <a:p>
            <a:r>
              <a:rPr lang="en-US" dirty="0" smtClean="0">
                <a:solidFill>
                  <a:srgbClr val="893BC3"/>
                </a:solidFill>
              </a:rPr>
              <a:t>Washington</a:t>
            </a:r>
          </a:p>
          <a:p>
            <a:pPr algn="ctr">
              <a:buNone/>
            </a:pPr>
            <a:endParaRPr lang="en-US" sz="1000" dirty="0">
              <a:solidFill>
                <a:srgbClr val="893BC3"/>
              </a:solidFill>
            </a:endParaRPr>
          </a:p>
          <a:p>
            <a:pPr>
              <a:buNone/>
            </a:pP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VS.</a:t>
            </a:r>
          </a:p>
          <a:p>
            <a:pPr algn="ctr">
              <a:buNone/>
            </a:pPr>
            <a:endParaRPr lang="en-US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b="1" dirty="0" smtClean="0">
                <a:solidFill>
                  <a:srgbClr val="C00000"/>
                </a:solidFill>
              </a:rPr>
              <a:t>The rest of the USA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l="24350" t="16520" r="27050" b="16521"/>
          <a:stretch>
            <a:fillRect/>
          </a:stretch>
        </p:blipFill>
        <p:spPr bwMode="auto">
          <a:xfrm>
            <a:off x="323528" y="1111096"/>
            <a:ext cx="5519065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le 9"/>
          <p:cNvSpPr/>
          <p:nvPr/>
        </p:nvSpPr>
        <p:spPr>
          <a:xfrm>
            <a:off x="5220072" y="2905894"/>
            <a:ext cx="504056" cy="14401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Rounded Rectangle 10"/>
          <p:cNvSpPr/>
          <p:nvPr/>
        </p:nvSpPr>
        <p:spPr>
          <a:xfrm>
            <a:off x="5220072" y="3798565"/>
            <a:ext cx="504056" cy="14401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2" name="Rounded Rectangle 11"/>
          <p:cNvSpPr/>
          <p:nvPr/>
        </p:nvSpPr>
        <p:spPr>
          <a:xfrm>
            <a:off x="5220072" y="4695428"/>
            <a:ext cx="504056" cy="14401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Rounded Rectangle 12"/>
          <p:cNvSpPr/>
          <p:nvPr/>
        </p:nvSpPr>
        <p:spPr>
          <a:xfrm>
            <a:off x="395536" y="5867747"/>
            <a:ext cx="5328592" cy="144016"/>
          </a:xfrm>
          <a:prstGeom prst="round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Rounded Rectangle 13"/>
          <p:cNvSpPr/>
          <p:nvPr/>
        </p:nvSpPr>
        <p:spPr>
          <a:xfrm>
            <a:off x="5220072" y="2718445"/>
            <a:ext cx="504056" cy="144016"/>
          </a:xfrm>
          <a:prstGeom prst="roundRect">
            <a:avLst/>
          </a:prstGeom>
          <a:noFill/>
          <a:ln w="28575">
            <a:solidFill>
              <a:srgbClr val="893B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5" name="Rounded Rectangle 14"/>
          <p:cNvSpPr/>
          <p:nvPr/>
        </p:nvSpPr>
        <p:spPr>
          <a:xfrm>
            <a:off x="5210547" y="4509120"/>
            <a:ext cx="504056" cy="144016"/>
          </a:xfrm>
          <a:prstGeom prst="roundRect">
            <a:avLst/>
          </a:prstGeom>
          <a:noFill/>
          <a:ln w="28575">
            <a:solidFill>
              <a:srgbClr val="893B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6" name="Rounded Rectangle 15"/>
          <p:cNvSpPr/>
          <p:nvPr/>
        </p:nvSpPr>
        <p:spPr>
          <a:xfrm>
            <a:off x="5220072" y="3616449"/>
            <a:ext cx="504056" cy="144016"/>
          </a:xfrm>
          <a:prstGeom prst="roundRect">
            <a:avLst/>
          </a:prstGeom>
          <a:noFill/>
          <a:ln w="28575">
            <a:solidFill>
              <a:srgbClr val="893B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Rounded Rectangle 18"/>
          <p:cNvSpPr/>
          <p:nvPr/>
        </p:nvSpPr>
        <p:spPr>
          <a:xfrm>
            <a:off x="395536" y="5676107"/>
            <a:ext cx="5328592" cy="153540"/>
          </a:xfrm>
          <a:prstGeom prst="roundRect">
            <a:avLst/>
          </a:prstGeom>
          <a:noFill/>
          <a:ln w="28575">
            <a:solidFill>
              <a:srgbClr val="893B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2055" name="Picture 7" descr="http://1.bp.blogspot.com/-Uw0cZS3eT8A/UfqGlqb6FpI/AAAAAAAACas/uAtTw-xrcW0/s400/future-crime-gu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0" b="100000" l="0" r="100000">
                        <a14:foregroundMark x1="16500" y1="60333" x2="16500" y2="60333"/>
                        <a14:foregroundMark x1="22000" y1="41000" x2="22000" y2="41000"/>
                        <a14:foregroundMark x1="22000" y1="25333" x2="22000" y2="25333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1835696" cy="137677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540" y="5501949"/>
            <a:ext cx="3528392" cy="1143000"/>
          </a:xfrm>
        </p:spPr>
        <p:txBody>
          <a:bodyPr>
            <a:normAutofit/>
          </a:bodyPr>
          <a:lstStyle/>
          <a:p>
            <a:pPr algn="l"/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YES, really</a:t>
            </a:r>
            <a:endParaRPr lang="th-TH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9552" y="3221286"/>
            <a:ext cx="4041775" cy="351730"/>
          </a:xfrm>
        </p:spPr>
        <p:txBody>
          <a:bodyPr>
            <a:normAutofit/>
          </a:bodyPr>
          <a:lstStyle/>
          <a:p>
            <a:pPr algn="l"/>
            <a:r>
              <a:rPr lang="en-US" sz="1400" b="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FBI’s Uniform Crime Reports</a:t>
            </a:r>
            <a:endParaRPr lang="th-TH" sz="1400" b="0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342574" y="3369093"/>
            <a:ext cx="4545831" cy="213285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800" b="1" dirty="0" smtClean="0"/>
              <a:t>Abortion Rate Ranking States</a:t>
            </a:r>
          </a:p>
          <a:p>
            <a:r>
              <a:rPr lang="en-US" sz="2800" dirty="0" smtClean="0">
                <a:solidFill>
                  <a:srgbClr val="FF7C80"/>
                </a:solidFill>
              </a:rPr>
              <a:t>Lowest abortion rates</a:t>
            </a:r>
          </a:p>
          <a:p>
            <a:r>
              <a:rPr lang="en-US" sz="2800" dirty="0" smtClean="0">
                <a:solidFill>
                  <a:srgbClr val="FF6600"/>
                </a:solidFill>
              </a:rPr>
              <a:t>Medium abortion rates</a:t>
            </a:r>
          </a:p>
          <a:p>
            <a:r>
              <a:rPr lang="en-US" sz="2800" dirty="0" smtClean="0">
                <a:solidFill>
                  <a:srgbClr val="FF0000"/>
                </a:solidFill>
              </a:rPr>
              <a:t>Highest abortion rates</a:t>
            </a:r>
            <a:endParaRPr lang="th-TH" sz="28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4632" t="34880" r="26768" b="32720"/>
          <a:stretch>
            <a:fillRect/>
          </a:stretch>
        </p:blipFill>
        <p:spPr bwMode="auto">
          <a:xfrm>
            <a:off x="611560" y="325009"/>
            <a:ext cx="6696744" cy="2874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755576" y="2814836"/>
            <a:ext cx="6480720" cy="163066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755576" y="2401838"/>
            <a:ext cx="6480720" cy="163066"/>
          </a:xfrm>
          <a:prstGeom prst="roundRect">
            <a:avLst/>
          </a:prstGeom>
          <a:noFill/>
          <a:ln w="28575"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Rounded Rectangle 9"/>
          <p:cNvSpPr/>
          <p:nvPr/>
        </p:nvSpPr>
        <p:spPr>
          <a:xfrm>
            <a:off x="755576" y="2608337"/>
            <a:ext cx="6480720" cy="163066"/>
          </a:xfrm>
          <a:prstGeom prst="roundRect">
            <a:avLst/>
          </a:prstGeom>
          <a:noFill/>
          <a:ln w="28575"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076" name="Picture 4" descr="http://www.mentalhealthy.co.uk/sites/default/files/articles/small-images/bigstock_Crime_4069883_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7696" y="332656"/>
            <a:ext cx="1512167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http://us.123rf.com/400wm/400/400/Shade/Shade1107/Shade110700001/12221368-crime-scen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31641" y="3645025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  <p:bldP spid="6" grpId="0" uiExpand="1" build="p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do they link?</a:t>
            </a:r>
            <a:endParaRPr lang="en-US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251324" y="2478645"/>
            <a:ext cx="1660262" cy="996157"/>
          </a:xfrm>
          <a:custGeom>
            <a:avLst/>
            <a:gdLst>
              <a:gd name="connsiteX0" fmla="*/ 0 w 1660262"/>
              <a:gd name="connsiteY0" fmla="*/ 99616 h 996157"/>
              <a:gd name="connsiteX1" fmla="*/ 99616 w 1660262"/>
              <a:gd name="connsiteY1" fmla="*/ 0 h 996157"/>
              <a:gd name="connsiteX2" fmla="*/ 1560646 w 1660262"/>
              <a:gd name="connsiteY2" fmla="*/ 0 h 996157"/>
              <a:gd name="connsiteX3" fmla="*/ 1660262 w 1660262"/>
              <a:gd name="connsiteY3" fmla="*/ 99616 h 996157"/>
              <a:gd name="connsiteX4" fmla="*/ 1660262 w 1660262"/>
              <a:gd name="connsiteY4" fmla="*/ 896541 h 996157"/>
              <a:gd name="connsiteX5" fmla="*/ 1560646 w 1660262"/>
              <a:gd name="connsiteY5" fmla="*/ 996157 h 996157"/>
              <a:gd name="connsiteX6" fmla="*/ 99616 w 1660262"/>
              <a:gd name="connsiteY6" fmla="*/ 996157 h 996157"/>
              <a:gd name="connsiteX7" fmla="*/ 0 w 1660262"/>
              <a:gd name="connsiteY7" fmla="*/ 896541 h 996157"/>
              <a:gd name="connsiteX8" fmla="*/ 0 w 1660262"/>
              <a:gd name="connsiteY8" fmla="*/ 99616 h 99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0262" h="996157">
                <a:moveTo>
                  <a:pt x="0" y="99616"/>
                </a:moveTo>
                <a:cubicBezTo>
                  <a:pt x="0" y="44600"/>
                  <a:pt x="44600" y="0"/>
                  <a:pt x="99616" y="0"/>
                </a:cubicBezTo>
                <a:lnTo>
                  <a:pt x="1560646" y="0"/>
                </a:lnTo>
                <a:cubicBezTo>
                  <a:pt x="1615662" y="0"/>
                  <a:pt x="1660262" y="44600"/>
                  <a:pt x="1660262" y="99616"/>
                </a:cubicBezTo>
                <a:lnTo>
                  <a:pt x="1660262" y="896541"/>
                </a:lnTo>
                <a:cubicBezTo>
                  <a:pt x="1660262" y="951557"/>
                  <a:pt x="1615662" y="996157"/>
                  <a:pt x="1560646" y="996157"/>
                </a:cubicBezTo>
                <a:lnTo>
                  <a:pt x="99616" y="996157"/>
                </a:lnTo>
                <a:cubicBezTo>
                  <a:pt x="44600" y="996157"/>
                  <a:pt x="0" y="951557"/>
                  <a:pt x="0" y="896541"/>
                </a:cubicBezTo>
                <a:lnTo>
                  <a:pt x="0" y="99616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2996" tIns="112996" rIns="112996" bIns="112996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b="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Unwanted Children</a:t>
            </a:r>
            <a:endParaRPr lang="en-US" sz="22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2077613" y="2770851"/>
            <a:ext cx="351975" cy="411745"/>
          </a:xfrm>
          <a:custGeom>
            <a:avLst/>
            <a:gdLst>
              <a:gd name="connsiteX0" fmla="*/ 0 w 351975"/>
              <a:gd name="connsiteY0" fmla="*/ 82349 h 411745"/>
              <a:gd name="connsiteX1" fmla="*/ 175988 w 351975"/>
              <a:gd name="connsiteY1" fmla="*/ 82349 h 411745"/>
              <a:gd name="connsiteX2" fmla="*/ 175988 w 351975"/>
              <a:gd name="connsiteY2" fmla="*/ 0 h 411745"/>
              <a:gd name="connsiteX3" fmla="*/ 351975 w 351975"/>
              <a:gd name="connsiteY3" fmla="*/ 205873 h 411745"/>
              <a:gd name="connsiteX4" fmla="*/ 175988 w 351975"/>
              <a:gd name="connsiteY4" fmla="*/ 411745 h 411745"/>
              <a:gd name="connsiteX5" fmla="*/ 175988 w 351975"/>
              <a:gd name="connsiteY5" fmla="*/ 329396 h 411745"/>
              <a:gd name="connsiteX6" fmla="*/ 0 w 351975"/>
              <a:gd name="connsiteY6" fmla="*/ 329396 h 411745"/>
              <a:gd name="connsiteX7" fmla="*/ 0 w 351975"/>
              <a:gd name="connsiteY7" fmla="*/ 82349 h 41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1975" h="411745">
                <a:moveTo>
                  <a:pt x="0" y="82349"/>
                </a:moveTo>
                <a:lnTo>
                  <a:pt x="175988" y="82349"/>
                </a:lnTo>
                <a:lnTo>
                  <a:pt x="175988" y="0"/>
                </a:lnTo>
                <a:lnTo>
                  <a:pt x="351975" y="205873"/>
                </a:lnTo>
                <a:lnTo>
                  <a:pt x="175988" y="411745"/>
                </a:lnTo>
                <a:lnTo>
                  <a:pt x="175988" y="329396"/>
                </a:lnTo>
                <a:lnTo>
                  <a:pt x="0" y="329396"/>
                </a:lnTo>
                <a:lnTo>
                  <a:pt x="0" y="82349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spcFirstLastPara="0" vert="horz" wrap="square" lIns="0" tIns="82349" rIns="105592" bIns="82349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00" b="0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2575691" y="2478645"/>
            <a:ext cx="1660262" cy="996157"/>
          </a:xfrm>
          <a:custGeom>
            <a:avLst/>
            <a:gdLst>
              <a:gd name="connsiteX0" fmla="*/ 0 w 1660262"/>
              <a:gd name="connsiteY0" fmla="*/ 99616 h 996157"/>
              <a:gd name="connsiteX1" fmla="*/ 99616 w 1660262"/>
              <a:gd name="connsiteY1" fmla="*/ 0 h 996157"/>
              <a:gd name="connsiteX2" fmla="*/ 1560646 w 1660262"/>
              <a:gd name="connsiteY2" fmla="*/ 0 h 996157"/>
              <a:gd name="connsiteX3" fmla="*/ 1660262 w 1660262"/>
              <a:gd name="connsiteY3" fmla="*/ 99616 h 996157"/>
              <a:gd name="connsiteX4" fmla="*/ 1660262 w 1660262"/>
              <a:gd name="connsiteY4" fmla="*/ 896541 h 996157"/>
              <a:gd name="connsiteX5" fmla="*/ 1560646 w 1660262"/>
              <a:gd name="connsiteY5" fmla="*/ 996157 h 996157"/>
              <a:gd name="connsiteX6" fmla="*/ 99616 w 1660262"/>
              <a:gd name="connsiteY6" fmla="*/ 996157 h 996157"/>
              <a:gd name="connsiteX7" fmla="*/ 0 w 1660262"/>
              <a:gd name="connsiteY7" fmla="*/ 896541 h 996157"/>
              <a:gd name="connsiteX8" fmla="*/ 0 w 1660262"/>
              <a:gd name="connsiteY8" fmla="*/ 99616 h 99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0262" h="996157">
                <a:moveTo>
                  <a:pt x="0" y="99616"/>
                </a:moveTo>
                <a:cubicBezTo>
                  <a:pt x="0" y="44600"/>
                  <a:pt x="44600" y="0"/>
                  <a:pt x="99616" y="0"/>
                </a:cubicBezTo>
                <a:lnTo>
                  <a:pt x="1560646" y="0"/>
                </a:lnTo>
                <a:cubicBezTo>
                  <a:pt x="1615662" y="0"/>
                  <a:pt x="1660262" y="44600"/>
                  <a:pt x="1660262" y="99616"/>
                </a:cubicBezTo>
                <a:lnTo>
                  <a:pt x="1660262" y="896541"/>
                </a:lnTo>
                <a:cubicBezTo>
                  <a:pt x="1660262" y="951557"/>
                  <a:pt x="1615662" y="996157"/>
                  <a:pt x="1560646" y="996157"/>
                </a:cubicBezTo>
                <a:lnTo>
                  <a:pt x="99616" y="996157"/>
                </a:lnTo>
                <a:cubicBezTo>
                  <a:pt x="44600" y="996157"/>
                  <a:pt x="0" y="951557"/>
                  <a:pt x="0" y="896541"/>
                </a:cubicBezTo>
                <a:lnTo>
                  <a:pt x="0" y="99616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2996" tIns="112996" rIns="112996" bIns="112996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b="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Commit Crimes</a:t>
            </a:r>
            <a:endParaRPr lang="en-US" sz="22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Freeform 22"/>
          <p:cNvSpPr/>
          <p:nvPr/>
        </p:nvSpPr>
        <p:spPr>
          <a:xfrm>
            <a:off x="4401980" y="2770851"/>
            <a:ext cx="351975" cy="411745"/>
          </a:xfrm>
          <a:custGeom>
            <a:avLst/>
            <a:gdLst>
              <a:gd name="connsiteX0" fmla="*/ 0 w 351975"/>
              <a:gd name="connsiteY0" fmla="*/ 82349 h 411745"/>
              <a:gd name="connsiteX1" fmla="*/ 175988 w 351975"/>
              <a:gd name="connsiteY1" fmla="*/ 82349 h 411745"/>
              <a:gd name="connsiteX2" fmla="*/ 175988 w 351975"/>
              <a:gd name="connsiteY2" fmla="*/ 0 h 411745"/>
              <a:gd name="connsiteX3" fmla="*/ 351975 w 351975"/>
              <a:gd name="connsiteY3" fmla="*/ 205873 h 411745"/>
              <a:gd name="connsiteX4" fmla="*/ 175988 w 351975"/>
              <a:gd name="connsiteY4" fmla="*/ 411745 h 411745"/>
              <a:gd name="connsiteX5" fmla="*/ 175988 w 351975"/>
              <a:gd name="connsiteY5" fmla="*/ 329396 h 411745"/>
              <a:gd name="connsiteX6" fmla="*/ 0 w 351975"/>
              <a:gd name="connsiteY6" fmla="*/ 329396 h 411745"/>
              <a:gd name="connsiteX7" fmla="*/ 0 w 351975"/>
              <a:gd name="connsiteY7" fmla="*/ 82349 h 41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1975" h="411745">
                <a:moveTo>
                  <a:pt x="0" y="82349"/>
                </a:moveTo>
                <a:lnTo>
                  <a:pt x="175988" y="82349"/>
                </a:lnTo>
                <a:lnTo>
                  <a:pt x="175988" y="0"/>
                </a:lnTo>
                <a:lnTo>
                  <a:pt x="351975" y="205873"/>
                </a:lnTo>
                <a:lnTo>
                  <a:pt x="175988" y="411745"/>
                </a:lnTo>
                <a:lnTo>
                  <a:pt x="175988" y="329396"/>
                </a:lnTo>
                <a:lnTo>
                  <a:pt x="0" y="329396"/>
                </a:lnTo>
                <a:lnTo>
                  <a:pt x="0" y="82349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spcFirstLastPara="0" vert="horz" wrap="square" lIns="0" tIns="82349" rIns="105592" bIns="82349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00" b="0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Freeform 23"/>
          <p:cNvSpPr/>
          <p:nvPr/>
        </p:nvSpPr>
        <p:spPr>
          <a:xfrm>
            <a:off x="4900059" y="2478645"/>
            <a:ext cx="1660262" cy="996157"/>
          </a:xfrm>
          <a:custGeom>
            <a:avLst/>
            <a:gdLst>
              <a:gd name="connsiteX0" fmla="*/ 0 w 1660262"/>
              <a:gd name="connsiteY0" fmla="*/ 99616 h 996157"/>
              <a:gd name="connsiteX1" fmla="*/ 99616 w 1660262"/>
              <a:gd name="connsiteY1" fmla="*/ 0 h 996157"/>
              <a:gd name="connsiteX2" fmla="*/ 1560646 w 1660262"/>
              <a:gd name="connsiteY2" fmla="*/ 0 h 996157"/>
              <a:gd name="connsiteX3" fmla="*/ 1660262 w 1660262"/>
              <a:gd name="connsiteY3" fmla="*/ 99616 h 996157"/>
              <a:gd name="connsiteX4" fmla="*/ 1660262 w 1660262"/>
              <a:gd name="connsiteY4" fmla="*/ 896541 h 996157"/>
              <a:gd name="connsiteX5" fmla="*/ 1560646 w 1660262"/>
              <a:gd name="connsiteY5" fmla="*/ 996157 h 996157"/>
              <a:gd name="connsiteX6" fmla="*/ 99616 w 1660262"/>
              <a:gd name="connsiteY6" fmla="*/ 996157 h 996157"/>
              <a:gd name="connsiteX7" fmla="*/ 0 w 1660262"/>
              <a:gd name="connsiteY7" fmla="*/ 896541 h 996157"/>
              <a:gd name="connsiteX8" fmla="*/ 0 w 1660262"/>
              <a:gd name="connsiteY8" fmla="*/ 99616 h 99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0262" h="996157">
                <a:moveTo>
                  <a:pt x="0" y="99616"/>
                </a:moveTo>
                <a:cubicBezTo>
                  <a:pt x="0" y="44600"/>
                  <a:pt x="44600" y="0"/>
                  <a:pt x="99616" y="0"/>
                </a:cubicBezTo>
                <a:lnTo>
                  <a:pt x="1560646" y="0"/>
                </a:lnTo>
                <a:cubicBezTo>
                  <a:pt x="1615662" y="0"/>
                  <a:pt x="1660262" y="44600"/>
                  <a:pt x="1660262" y="99616"/>
                </a:cubicBezTo>
                <a:lnTo>
                  <a:pt x="1660262" y="896541"/>
                </a:lnTo>
                <a:cubicBezTo>
                  <a:pt x="1660262" y="951557"/>
                  <a:pt x="1615662" y="996157"/>
                  <a:pt x="1560646" y="996157"/>
                </a:cubicBezTo>
                <a:lnTo>
                  <a:pt x="99616" y="996157"/>
                </a:lnTo>
                <a:cubicBezTo>
                  <a:pt x="44600" y="996157"/>
                  <a:pt x="0" y="951557"/>
                  <a:pt x="0" y="896541"/>
                </a:cubicBezTo>
                <a:lnTo>
                  <a:pt x="0" y="99616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2996" tIns="112996" rIns="112996" bIns="112996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b="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Negative Externalities</a:t>
            </a:r>
            <a:endParaRPr lang="en-US" sz="22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Freeform 24"/>
          <p:cNvSpPr/>
          <p:nvPr/>
        </p:nvSpPr>
        <p:spPr>
          <a:xfrm>
            <a:off x="6726348" y="2770851"/>
            <a:ext cx="351975" cy="411745"/>
          </a:xfrm>
          <a:custGeom>
            <a:avLst/>
            <a:gdLst>
              <a:gd name="connsiteX0" fmla="*/ 0 w 351975"/>
              <a:gd name="connsiteY0" fmla="*/ 82349 h 411745"/>
              <a:gd name="connsiteX1" fmla="*/ 175988 w 351975"/>
              <a:gd name="connsiteY1" fmla="*/ 82349 h 411745"/>
              <a:gd name="connsiteX2" fmla="*/ 175988 w 351975"/>
              <a:gd name="connsiteY2" fmla="*/ 0 h 411745"/>
              <a:gd name="connsiteX3" fmla="*/ 351975 w 351975"/>
              <a:gd name="connsiteY3" fmla="*/ 205873 h 411745"/>
              <a:gd name="connsiteX4" fmla="*/ 175988 w 351975"/>
              <a:gd name="connsiteY4" fmla="*/ 411745 h 411745"/>
              <a:gd name="connsiteX5" fmla="*/ 175988 w 351975"/>
              <a:gd name="connsiteY5" fmla="*/ 329396 h 411745"/>
              <a:gd name="connsiteX6" fmla="*/ 0 w 351975"/>
              <a:gd name="connsiteY6" fmla="*/ 329396 h 411745"/>
              <a:gd name="connsiteX7" fmla="*/ 0 w 351975"/>
              <a:gd name="connsiteY7" fmla="*/ 82349 h 411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1975" h="411745">
                <a:moveTo>
                  <a:pt x="0" y="82349"/>
                </a:moveTo>
                <a:lnTo>
                  <a:pt x="175988" y="82349"/>
                </a:lnTo>
                <a:lnTo>
                  <a:pt x="175988" y="0"/>
                </a:lnTo>
                <a:lnTo>
                  <a:pt x="351975" y="205873"/>
                </a:lnTo>
                <a:lnTo>
                  <a:pt x="175988" y="411745"/>
                </a:lnTo>
                <a:lnTo>
                  <a:pt x="175988" y="329396"/>
                </a:lnTo>
                <a:lnTo>
                  <a:pt x="0" y="329396"/>
                </a:lnTo>
                <a:lnTo>
                  <a:pt x="0" y="82349"/>
                </a:lnTo>
                <a:close/>
              </a:path>
            </a:pathLst>
          </a:cu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spcFirstLastPara="0" vert="horz" wrap="square" lIns="0" tIns="82349" rIns="105592" bIns="82349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700" b="0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Freeform 25"/>
          <p:cNvSpPr/>
          <p:nvPr/>
        </p:nvSpPr>
        <p:spPr>
          <a:xfrm>
            <a:off x="7224427" y="2478645"/>
            <a:ext cx="1660262" cy="996157"/>
          </a:xfrm>
          <a:custGeom>
            <a:avLst/>
            <a:gdLst>
              <a:gd name="connsiteX0" fmla="*/ 0 w 1660262"/>
              <a:gd name="connsiteY0" fmla="*/ 99616 h 996157"/>
              <a:gd name="connsiteX1" fmla="*/ 99616 w 1660262"/>
              <a:gd name="connsiteY1" fmla="*/ 0 h 996157"/>
              <a:gd name="connsiteX2" fmla="*/ 1560646 w 1660262"/>
              <a:gd name="connsiteY2" fmla="*/ 0 h 996157"/>
              <a:gd name="connsiteX3" fmla="*/ 1660262 w 1660262"/>
              <a:gd name="connsiteY3" fmla="*/ 99616 h 996157"/>
              <a:gd name="connsiteX4" fmla="*/ 1660262 w 1660262"/>
              <a:gd name="connsiteY4" fmla="*/ 896541 h 996157"/>
              <a:gd name="connsiteX5" fmla="*/ 1560646 w 1660262"/>
              <a:gd name="connsiteY5" fmla="*/ 996157 h 996157"/>
              <a:gd name="connsiteX6" fmla="*/ 99616 w 1660262"/>
              <a:gd name="connsiteY6" fmla="*/ 996157 h 996157"/>
              <a:gd name="connsiteX7" fmla="*/ 0 w 1660262"/>
              <a:gd name="connsiteY7" fmla="*/ 896541 h 996157"/>
              <a:gd name="connsiteX8" fmla="*/ 0 w 1660262"/>
              <a:gd name="connsiteY8" fmla="*/ 99616 h 996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60262" h="996157">
                <a:moveTo>
                  <a:pt x="0" y="99616"/>
                </a:moveTo>
                <a:cubicBezTo>
                  <a:pt x="0" y="44600"/>
                  <a:pt x="44600" y="0"/>
                  <a:pt x="99616" y="0"/>
                </a:cubicBezTo>
                <a:lnTo>
                  <a:pt x="1560646" y="0"/>
                </a:lnTo>
                <a:cubicBezTo>
                  <a:pt x="1615662" y="0"/>
                  <a:pt x="1660262" y="44600"/>
                  <a:pt x="1660262" y="99616"/>
                </a:cubicBezTo>
                <a:lnTo>
                  <a:pt x="1660262" y="896541"/>
                </a:lnTo>
                <a:cubicBezTo>
                  <a:pt x="1660262" y="951557"/>
                  <a:pt x="1615662" y="996157"/>
                  <a:pt x="1560646" y="996157"/>
                </a:cubicBezTo>
                <a:lnTo>
                  <a:pt x="99616" y="996157"/>
                </a:lnTo>
                <a:cubicBezTo>
                  <a:pt x="44600" y="996157"/>
                  <a:pt x="0" y="951557"/>
                  <a:pt x="0" y="896541"/>
                </a:cubicBezTo>
                <a:lnTo>
                  <a:pt x="0" y="99616"/>
                </a:lnTo>
                <a:close/>
              </a:path>
            </a:pathLst>
          </a:custGeom>
          <a:scene3d>
            <a:camera prst="orthographicFront"/>
            <a:lightRig rig="flat" dir="t"/>
          </a:scene3d>
          <a:sp3d prstMaterial="dkEdge">
            <a:bevelT w="8200" h="381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2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  <p:txBody>
          <a:bodyPr spcFirstLastPara="0" vert="horz" wrap="square" lIns="112996" tIns="112996" rIns="112996" bIns="112996" numCol="1" spcCol="1270" anchor="ctr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200" b="0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 Cost</a:t>
            </a:r>
            <a:endParaRPr lang="en-US" sz="2200" b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&quot;No&quot; Symbol 9"/>
          <p:cNvSpPr/>
          <p:nvPr/>
        </p:nvSpPr>
        <p:spPr>
          <a:xfrm>
            <a:off x="2396566" y="1988840"/>
            <a:ext cx="1944216" cy="1988840"/>
          </a:xfrm>
          <a:prstGeom prst="noSmoking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&quot;No&quot; Symbol 10"/>
          <p:cNvSpPr/>
          <p:nvPr/>
        </p:nvSpPr>
        <p:spPr>
          <a:xfrm>
            <a:off x="117321" y="1988840"/>
            <a:ext cx="1944216" cy="1988840"/>
          </a:xfrm>
          <a:prstGeom prst="noSmoking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&quot;No&quot; Symbol 11"/>
          <p:cNvSpPr/>
          <p:nvPr/>
        </p:nvSpPr>
        <p:spPr>
          <a:xfrm>
            <a:off x="4785085" y="1988840"/>
            <a:ext cx="1944216" cy="1988840"/>
          </a:xfrm>
          <a:prstGeom prst="noSmoking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&quot;No&quot; Symbol 12"/>
          <p:cNvSpPr/>
          <p:nvPr/>
        </p:nvSpPr>
        <p:spPr>
          <a:xfrm>
            <a:off x="7074477" y="1988840"/>
            <a:ext cx="1944216" cy="1988840"/>
          </a:xfrm>
          <a:prstGeom prst="noSmoking">
            <a:avLst/>
          </a:prstGeom>
          <a:gradFill flip="none" rotWithShape="1"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55121" y="4347375"/>
            <a:ext cx="2269939" cy="1489647"/>
          </a:xfrm>
          <a:custGeom>
            <a:avLst/>
            <a:gdLst>
              <a:gd name="connsiteX0" fmla="*/ 0 w 2269939"/>
              <a:gd name="connsiteY0" fmla="*/ 148965 h 1489647"/>
              <a:gd name="connsiteX1" fmla="*/ 148965 w 2269939"/>
              <a:gd name="connsiteY1" fmla="*/ 0 h 1489647"/>
              <a:gd name="connsiteX2" fmla="*/ 2120974 w 2269939"/>
              <a:gd name="connsiteY2" fmla="*/ 0 h 1489647"/>
              <a:gd name="connsiteX3" fmla="*/ 2269939 w 2269939"/>
              <a:gd name="connsiteY3" fmla="*/ 148965 h 1489647"/>
              <a:gd name="connsiteX4" fmla="*/ 2269939 w 2269939"/>
              <a:gd name="connsiteY4" fmla="*/ 1340682 h 1489647"/>
              <a:gd name="connsiteX5" fmla="*/ 2120974 w 2269939"/>
              <a:gd name="connsiteY5" fmla="*/ 1489647 h 1489647"/>
              <a:gd name="connsiteX6" fmla="*/ 148965 w 2269939"/>
              <a:gd name="connsiteY6" fmla="*/ 1489647 h 1489647"/>
              <a:gd name="connsiteX7" fmla="*/ 0 w 2269939"/>
              <a:gd name="connsiteY7" fmla="*/ 1340682 h 1489647"/>
              <a:gd name="connsiteX8" fmla="*/ 0 w 2269939"/>
              <a:gd name="connsiteY8" fmla="*/ 148965 h 148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9939" h="1489647">
                <a:moveTo>
                  <a:pt x="0" y="148965"/>
                </a:moveTo>
                <a:cubicBezTo>
                  <a:pt x="0" y="66694"/>
                  <a:pt x="66694" y="0"/>
                  <a:pt x="148965" y="0"/>
                </a:cubicBezTo>
                <a:lnTo>
                  <a:pt x="2120974" y="0"/>
                </a:lnTo>
                <a:cubicBezTo>
                  <a:pt x="2203245" y="0"/>
                  <a:pt x="2269939" y="66694"/>
                  <a:pt x="2269939" y="148965"/>
                </a:cubicBezTo>
                <a:lnTo>
                  <a:pt x="2269939" y="1340682"/>
                </a:lnTo>
                <a:cubicBezTo>
                  <a:pt x="2269939" y="1422953"/>
                  <a:pt x="2203245" y="1489647"/>
                  <a:pt x="2120974" y="1489647"/>
                </a:cubicBezTo>
                <a:lnTo>
                  <a:pt x="148965" y="1489647"/>
                </a:lnTo>
                <a:cubicBezTo>
                  <a:pt x="66694" y="1489647"/>
                  <a:pt x="0" y="1422953"/>
                  <a:pt x="0" y="1340682"/>
                </a:cubicBezTo>
                <a:lnTo>
                  <a:pt x="0" y="14896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alpha val="90000"/>
              <a:hueOff val="0"/>
              <a:satOff val="0"/>
              <a:lumOff val="0"/>
              <a:alphaOff val="0"/>
            </a:schemeClr>
          </a:fillRef>
          <a:effectRef idx="3">
            <a:schemeClr val="accent5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0310" tIns="150310" rIns="150310" bIns="15031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Abortions Increase</a:t>
            </a:r>
            <a:endParaRPr lang="en-U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Freeform 28"/>
          <p:cNvSpPr/>
          <p:nvPr/>
        </p:nvSpPr>
        <p:spPr>
          <a:xfrm>
            <a:off x="2752055" y="4810726"/>
            <a:ext cx="481227" cy="562945"/>
          </a:xfrm>
          <a:custGeom>
            <a:avLst/>
            <a:gdLst>
              <a:gd name="connsiteX0" fmla="*/ 0 w 481227"/>
              <a:gd name="connsiteY0" fmla="*/ 112589 h 562945"/>
              <a:gd name="connsiteX1" fmla="*/ 240614 w 481227"/>
              <a:gd name="connsiteY1" fmla="*/ 112589 h 562945"/>
              <a:gd name="connsiteX2" fmla="*/ 240614 w 481227"/>
              <a:gd name="connsiteY2" fmla="*/ 0 h 562945"/>
              <a:gd name="connsiteX3" fmla="*/ 481227 w 481227"/>
              <a:gd name="connsiteY3" fmla="*/ 281473 h 562945"/>
              <a:gd name="connsiteX4" fmla="*/ 240614 w 481227"/>
              <a:gd name="connsiteY4" fmla="*/ 562945 h 562945"/>
              <a:gd name="connsiteX5" fmla="*/ 240614 w 481227"/>
              <a:gd name="connsiteY5" fmla="*/ 450356 h 562945"/>
              <a:gd name="connsiteX6" fmla="*/ 0 w 481227"/>
              <a:gd name="connsiteY6" fmla="*/ 450356 h 562945"/>
              <a:gd name="connsiteX7" fmla="*/ 0 w 481227"/>
              <a:gd name="connsiteY7" fmla="*/ 112589 h 56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1227" h="562945">
                <a:moveTo>
                  <a:pt x="0" y="112589"/>
                </a:moveTo>
                <a:lnTo>
                  <a:pt x="240614" y="112589"/>
                </a:lnTo>
                <a:lnTo>
                  <a:pt x="240614" y="0"/>
                </a:lnTo>
                <a:lnTo>
                  <a:pt x="481227" y="281473"/>
                </a:lnTo>
                <a:lnTo>
                  <a:pt x="240614" y="562945"/>
                </a:lnTo>
                <a:lnTo>
                  <a:pt x="240614" y="450356"/>
                </a:lnTo>
                <a:lnTo>
                  <a:pt x="0" y="450356"/>
                </a:lnTo>
                <a:lnTo>
                  <a:pt x="0" y="112589"/>
                </a:lnTo>
                <a:close/>
              </a:path>
            </a:pathLst>
          </a:custGeom>
        </p:spPr>
        <p:style>
          <a:lnRef idx="0">
            <a:schemeClr val="accent5">
              <a:shade val="90000"/>
              <a:hueOff val="0"/>
              <a:satOff val="0"/>
              <a:lumOff val="0"/>
              <a:alphaOff val="0"/>
            </a:schemeClr>
          </a:lnRef>
          <a:fillRef idx="3">
            <a:schemeClr val="accent5">
              <a:shade val="90000"/>
              <a:hueOff val="0"/>
              <a:satOff val="0"/>
              <a:lumOff val="0"/>
              <a:alphaOff val="0"/>
            </a:schemeClr>
          </a:fillRef>
          <a:effectRef idx="3">
            <a:schemeClr val="accent5">
              <a:shade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12589" rIns="144368" bIns="112589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Freeform 29"/>
          <p:cNvSpPr/>
          <p:nvPr/>
        </p:nvSpPr>
        <p:spPr>
          <a:xfrm>
            <a:off x="3433037" y="4347375"/>
            <a:ext cx="2269939" cy="1489647"/>
          </a:xfrm>
          <a:custGeom>
            <a:avLst/>
            <a:gdLst>
              <a:gd name="connsiteX0" fmla="*/ 0 w 2269939"/>
              <a:gd name="connsiteY0" fmla="*/ 148965 h 1489647"/>
              <a:gd name="connsiteX1" fmla="*/ 148965 w 2269939"/>
              <a:gd name="connsiteY1" fmla="*/ 0 h 1489647"/>
              <a:gd name="connsiteX2" fmla="*/ 2120974 w 2269939"/>
              <a:gd name="connsiteY2" fmla="*/ 0 h 1489647"/>
              <a:gd name="connsiteX3" fmla="*/ 2269939 w 2269939"/>
              <a:gd name="connsiteY3" fmla="*/ 148965 h 1489647"/>
              <a:gd name="connsiteX4" fmla="*/ 2269939 w 2269939"/>
              <a:gd name="connsiteY4" fmla="*/ 1340682 h 1489647"/>
              <a:gd name="connsiteX5" fmla="*/ 2120974 w 2269939"/>
              <a:gd name="connsiteY5" fmla="*/ 1489647 h 1489647"/>
              <a:gd name="connsiteX6" fmla="*/ 148965 w 2269939"/>
              <a:gd name="connsiteY6" fmla="*/ 1489647 h 1489647"/>
              <a:gd name="connsiteX7" fmla="*/ 0 w 2269939"/>
              <a:gd name="connsiteY7" fmla="*/ 1340682 h 1489647"/>
              <a:gd name="connsiteX8" fmla="*/ 0 w 2269939"/>
              <a:gd name="connsiteY8" fmla="*/ 148965 h 148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9939" h="1489647">
                <a:moveTo>
                  <a:pt x="0" y="148965"/>
                </a:moveTo>
                <a:cubicBezTo>
                  <a:pt x="0" y="66694"/>
                  <a:pt x="66694" y="0"/>
                  <a:pt x="148965" y="0"/>
                </a:cubicBezTo>
                <a:lnTo>
                  <a:pt x="2120974" y="0"/>
                </a:lnTo>
                <a:cubicBezTo>
                  <a:pt x="2203245" y="0"/>
                  <a:pt x="2269939" y="66694"/>
                  <a:pt x="2269939" y="148965"/>
                </a:cubicBezTo>
                <a:lnTo>
                  <a:pt x="2269939" y="1340682"/>
                </a:lnTo>
                <a:cubicBezTo>
                  <a:pt x="2269939" y="1422953"/>
                  <a:pt x="2203245" y="1489647"/>
                  <a:pt x="2120974" y="1489647"/>
                </a:cubicBezTo>
                <a:lnTo>
                  <a:pt x="148965" y="1489647"/>
                </a:lnTo>
                <a:cubicBezTo>
                  <a:pt x="66694" y="1489647"/>
                  <a:pt x="0" y="1422953"/>
                  <a:pt x="0" y="1340682"/>
                </a:cubicBezTo>
                <a:lnTo>
                  <a:pt x="0" y="14896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alpha val="90000"/>
              <a:hueOff val="0"/>
              <a:satOff val="0"/>
              <a:lumOff val="0"/>
              <a:alphaOff val="-20000"/>
            </a:schemeClr>
          </a:fillRef>
          <a:effectRef idx="3">
            <a:schemeClr val="accent5">
              <a:alpha val="90000"/>
              <a:hueOff val="0"/>
              <a:satOff val="0"/>
              <a:lumOff val="0"/>
              <a:alphaOff val="-20000"/>
            </a:schemeClr>
          </a:effectRef>
          <a:fontRef idx="minor">
            <a:schemeClr val="lt1"/>
          </a:fontRef>
        </p:style>
        <p:txBody>
          <a:bodyPr spcFirstLastPara="0" vert="horz" wrap="square" lIns="150310" tIns="150310" rIns="150310" bIns="15031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Unwanted Children Reduction</a:t>
            </a:r>
            <a:endParaRPr lang="en-U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Freeform 30"/>
          <p:cNvSpPr/>
          <p:nvPr/>
        </p:nvSpPr>
        <p:spPr>
          <a:xfrm>
            <a:off x="5929970" y="4810726"/>
            <a:ext cx="481227" cy="562945"/>
          </a:xfrm>
          <a:custGeom>
            <a:avLst/>
            <a:gdLst>
              <a:gd name="connsiteX0" fmla="*/ 0 w 481227"/>
              <a:gd name="connsiteY0" fmla="*/ 112589 h 562945"/>
              <a:gd name="connsiteX1" fmla="*/ 240614 w 481227"/>
              <a:gd name="connsiteY1" fmla="*/ 112589 h 562945"/>
              <a:gd name="connsiteX2" fmla="*/ 240614 w 481227"/>
              <a:gd name="connsiteY2" fmla="*/ 0 h 562945"/>
              <a:gd name="connsiteX3" fmla="*/ 481227 w 481227"/>
              <a:gd name="connsiteY3" fmla="*/ 281473 h 562945"/>
              <a:gd name="connsiteX4" fmla="*/ 240614 w 481227"/>
              <a:gd name="connsiteY4" fmla="*/ 562945 h 562945"/>
              <a:gd name="connsiteX5" fmla="*/ 240614 w 481227"/>
              <a:gd name="connsiteY5" fmla="*/ 450356 h 562945"/>
              <a:gd name="connsiteX6" fmla="*/ 0 w 481227"/>
              <a:gd name="connsiteY6" fmla="*/ 450356 h 562945"/>
              <a:gd name="connsiteX7" fmla="*/ 0 w 481227"/>
              <a:gd name="connsiteY7" fmla="*/ 112589 h 562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1227" h="562945">
                <a:moveTo>
                  <a:pt x="0" y="112589"/>
                </a:moveTo>
                <a:lnTo>
                  <a:pt x="240614" y="112589"/>
                </a:lnTo>
                <a:lnTo>
                  <a:pt x="240614" y="0"/>
                </a:lnTo>
                <a:lnTo>
                  <a:pt x="481227" y="281473"/>
                </a:lnTo>
                <a:lnTo>
                  <a:pt x="240614" y="562945"/>
                </a:lnTo>
                <a:lnTo>
                  <a:pt x="240614" y="450356"/>
                </a:lnTo>
                <a:lnTo>
                  <a:pt x="0" y="450356"/>
                </a:lnTo>
                <a:lnTo>
                  <a:pt x="0" y="112589"/>
                </a:lnTo>
                <a:close/>
              </a:path>
            </a:pathLst>
          </a:custGeom>
        </p:spPr>
        <p:style>
          <a:lnRef idx="0">
            <a:schemeClr val="accent5">
              <a:shade val="90000"/>
              <a:hueOff val="406698"/>
              <a:satOff val="-19285"/>
              <a:lumOff val="36739"/>
              <a:alphaOff val="0"/>
            </a:schemeClr>
          </a:lnRef>
          <a:fillRef idx="3">
            <a:schemeClr val="accent5">
              <a:shade val="90000"/>
              <a:hueOff val="406698"/>
              <a:satOff val="-19285"/>
              <a:lumOff val="36739"/>
              <a:alphaOff val="0"/>
            </a:schemeClr>
          </a:fillRef>
          <a:effectRef idx="3">
            <a:schemeClr val="accent5">
              <a:shade val="90000"/>
              <a:hueOff val="406698"/>
              <a:satOff val="-19285"/>
              <a:lumOff val="3673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112589" rIns="144368" bIns="112589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b="1" kern="120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Freeform 31"/>
          <p:cNvSpPr/>
          <p:nvPr/>
        </p:nvSpPr>
        <p:spPr>
          <a:xfrm>
            <a:off x="6610952" y="4347375"/>
            <a:ext cx="2269939" cy="1489647"/>
          </a:xfrm>
          <a:custGeom>
            <a:avLst/>
            <a:gdLst>
              <a:gd name="connsiteX0" fmla="*/ 0 w 2269939"/>
              <a:gd name="connsiteY0" fmla="*/ 148965 h 1489647"/>
              <a:gd name="connsiteX1" fmla="*/ 148965 w 2269939"/>
              <a:gd name="connsiteY1" fmla="*/ 0 h 1489647"/>
              <a:gd name="connsiteX2" fmla="*/ 2120974 w 2269939"/>
              <a:gd name="connsiteY2" fmla="*/ 0 h 1489647"/>
              <a:gd name="connsiteX3" fmla="*/ 2269939 w 2269939"/>
              <a:gd name="connsiteY3" fmla="*/ 148965 h 1489647"/>
              <a:gd name="connsiteX4" fmla="*/ 2269939 w 2269939"/>
              <a:gd name="connsiteY4" fmla="*/ 1340682 h 1489647"/>
              <a:gd name="connsiteX5" fmla="*/ 2120974 w 2269939"/>
              <a:gd name="connsiteY5" fmla="*/ 1489647 h 1489647"/>
              <a:gd name="connsiteX6" fmla="*/ 148965 w 2269939"/>
              <a:gd name="connsiteY6" fmla="*/ 1489647 h 1489647"/>
              <a:gd name="connsiteX7" fmla="*/ 0 w 2269939"/>
              <a:gd name="connsiteY7" fmla="*/ 1340682 h 1489647"/>
              <a:gd name="connsiteX8" fmla="*/ 0 w 2269939"/>
              <a:gd name="connsiteY8" fmla="*/ 148965 h 148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69939" h="1489647">
                <a:moveTo>
                  <a:pt x="0" y="148965"/>
                </a:moveTo>
                <a:cubicBezTo>
                  <a:pt x="0" y="66694"/>
                  <a:pt x="66694" y="0"/>
                  <a:pt x="148965" y="0"/>
                </a:cubicBezTo>
                <a:lnTo>
                  <a:pt x="2120974" y="0"/>
                </a:lnTo>
                <a:cubicBezTo>
                  <a:pt x="2203245" y="0"/>
                  <a:pt x="2269939" y="66694"/>
                  <a:pt x="2269939" y="148965"/>
                </a:cubicBezTo>
                <a:lnTo>
                  <a:pt x="2269939" y="1340682"/>
                </a:lnTo>
                <a:cubicBezTo>
                  <a:pt x="2269939" y="1422953"/>
                  <a:pt x="2203245" y="1489647"/>
                  <a:pt x="2120974" y="1489647"/>
                </a:cubicBezTo>
                <a:lnTo>
                  <a:pt x="148965" y="1489647"/>
                </a:lnTo>
                <a:cubicBezTo>
                  <a:pt x="66694" y="1489647"/>
                  <a:pt x="0" y="1422953"/>
                  <a:pt x="0" y="1340682"/>
                </a:cubicBezTo>
                <a:lnTo>
                  <a:pt x="0" y="148965"/>
                </a:lnTo>
                <a:close/>
              </a:path>
            </a:pathLst>
          </a:cu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5">
              <a:alpha val="90000"/>
              <a:hueOff val="0"/>
              <a:satOff val="0"/>
              <a:lumOff val="0"/>
              <a:alphaOff val="-40000"/>
            </a:schemeClr>
          </a:fillRef>
          <a:effectRef idx="3">
            <a:schemeClr val="accent5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150310" tIns="150310" rIns="150310" bIns="15031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Crime Rates Drop</a:t>
            </a:r>
            <a:endParaRPr lang="en-U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3787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10" grpId="0" animBg="1"/>
      <p:bldP spid="11" grpId="0" animBg="1"/>
      <p:bldP spid="12" grpId="0" animBg="1"/>
      <p:bldP spid="13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7765322" cy="2027312"/>
          </a:xfrm>
        </p:spPr>
        <p:txBody>
          <a:bodyPr>
            <a:normAutofit/>
          </a:bodyPr>
          <a:lstStyle/>
          <a:p>
            <a:pPr algn="ctr"/>
            <a:r>
              <a:rPr lang="en-US" sz="1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 &amp; A</a:t>
            </a:r>
            <a:endParaRPr lang="en-US" sz="1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73384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800200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  <a:endParaRPr lang="th-TH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http://media.morristechnology.com/mediafilesvr/upload/connectstatesboro/article/crimeW_________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0987"/>
            <a:ext cx="4716016" cy="3537013"/>
          </a:xfrm>
          <a:prstGeom prst="rect">
            <a:avLst/>
          </a:prstGeom>
          <a:noFill/>
        </p:spPr>
      </p:pic>
      <p:pic>
        <p:nvPicPr>
          <p:cNvPr id="4100" name="Picture 4" descr="http://www.summitcrimestoppers.org/Crimestoppers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4286" y="3347467"/>
            <a:ext cx="4649714" cy="350100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Slate">
  <a:themeElements>
    <a:clrScheme name="Slate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3EC26C"/>
      </a:accent1>
      <a:accent2>
        <a:srgbClr val="B3D463"/>
      </a:accent2>
      <a:accent3>
        <a:srgbClr val="3BBC9D"/>
      </a:accent3>
      <a:accent4>
        <a:srgbClr val="97AF75"/>
      </a:accent4>
      <a:accent5>
        <a:srgbClr val="6BA841"/>
      </a:accent5>
      <a:accent6>
        <a:srgbClr val="79AE90"/>
      </a:accent6>
      <a:hlink>
        <a:srgbClr val="85E4A6"/>
      </a:hlink>
      <a:folHlink>
        <a:srgbClr val="BDF3D0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set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ate" id="{C3F70B94-7CE9-428E-ADC1-3269CC2C3385}" vid="{43372978-11FE-4814-AC26-BC300187D8C7}"/>
    </a:ext>
  </a:extLst>
</a:theme>
</file>

<file path=ppt/theme/theme2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B15E28"/>
      </a:accent1>
      <a:accent2>
        <a:srgbClr val="B13228"/>
      </a:accent2>
      <a:accent3>
        <a:srgbClr val="8B7B56"/>
      </a:accent3>
      <a:accent4>
        <a:srgbClr val="E09C41"/>
      </a:accent4>
      <a:accent5>
        <a:srgbClr val="9EAE51"/>
      </a:accent5>
      <a:accent6>
        <a:srgbClr val="6E7355"/>
      </a:accent6>
      <a:hlink>
        <a:srgbClr val="D37A21"/>
      </a:hlink>
      <a:folHlink>
        <a:srgbClr val="CA8F55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039A4B3-0617-4CFC-B614-27363ECC28AC}"/>
    </a:ext>
  </a:extLst>
</a:theme>
</file>

<file path=ppt/theme/theme3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TC104033929[[fn=Slate]]</Template>
  <TotalTime>319</TotalTime>
  <Words>141</Words>
  <Application>Microsoft Office PowerPoint</Application>
  <PresentationFormat>On-screen Show (4:3)</PresentationFormat>
  <Paragraphs>50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Slate</vt:lpstr>
      <vt:lpstr>Organic</vt:lpstr>
      <vt:lpstr>Main Event</vt:lpstr>
      <vt:lpstr>The Impact of Legalized Abortion on Crime</vt:lpstr>
      <vt:lpstr>The Impact of Legalized Abortion on Crime</vt:lpstr>
      <vt:lpstr>Other factors?</vt:lpstr>
      <vt:lpstr>The Abortion Rates vs. Crime Rates</vt:lpstr>
      <vt:lpstr>Really?</vt:lpstr>
      <vt:lpstr>YES, really</vt:lpstr>
      <vt:lpstr>HOW do they link?</vt:lpstr>
      <vt:lpstr>Q &amp; A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Impact of Legalized Abortion on Crime</dc:title>
  <dc:creator>HP</dc:creator>
  <cp:lastModifiedBy>ImageY</cp:lastModifiedBy>
  <cp:revision>37</cp:revision>
  <dcterms:created xsi:type="dcterms:W3CDTF">2013-11-01T17:26:25Z</dcterms:created>
  <dcterms:modified xsi:type="dcterms:W3CDTF">2013-11-13T08:12:20Z</dcterms:modified>
</cp:coreProperties>
</file>